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BA62F7-5C3A-4094-BD2F-DFE9FD0A5809}">
  <a:tblStyle styleId="{2FBA62F7-5C3A-4094-BD2F-DFE9FD0A58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c83bb050c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5c83bb050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665dbaa83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3665dbaa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665dbaa8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3665dbaa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665dbaa8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3665dbaa8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665dbaa8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3665dbaa8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665dbaa83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3665dbaa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83bb050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5c83bb05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83bb050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5c83bb050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5" Type="http://schemas.openxmlformats.org/officeDocument/2006/relationships/image" Target="../media/image26.png"/><Relationship Id="rId1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38575" y="1963200"/>
            <a:ext cx="8169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" sz="2000">
                <a:latin typeface="Open Sans"/>
                <a:ea typeface="Open Sans"/>
                <a:cs typeface="Open Sans"/>
                <a:sym typeface="Open Sans"/>
              </a:rPr>
              <a:t>Програмна система для зберігання, спільного доступу та перевірки якості програмного коду. Створення проєктів з використанням наявних фрагментів коду та штучного інтелекту. DevOps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505050" y="4551550"/>
            <a:ext cx="2133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r>
              <a:rPr lang="uk" sz="1200">
                <a:latin typeface="Open Sans"/>
                <a:ea typeface="Open Sans"/>
                <a:cs typeface="Open Sans"/>
                <a:sym typeface="Open Sans"/>
              </a:rPr>
              <a:t>6 червня 2025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4428150" y="3552325"/>
            <a:ext cx="192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проф. каф. ПІ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Кобзєв  В.Г.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400550" y="3552325"/>
            <a:ext cx="17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Виконав:       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ст. гр. ПЗПІ-21-4,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Щоголєв С.А.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171750" y="1486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Промпт інженерія: Chain-of-Thought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8639180" y="4606350"/>
            <a:ext cx="42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1386775" y="1084950"/>
            <a:ext cx="72933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user = """ Project Description: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I am developing a mortgage calculation microservice. It should accurately calculate mortgage details and generate statements.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Available Code Assets: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{assets}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Return a list of all relevant code assets as a JSON object with key "ids" and array of string inside &lt;json&gt;&lt;/json&gt; tag based on the project description.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Explain your reasoning step by step before returning the final answer.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assistant = """ Let's analyze the project requirements step by step: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1. **Understanding the Goal**: The project is focused on **mortgage calculations** and generating **statements**.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2. **Identifying Key Functions**: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- The microservice needs to **calculate mortgage details** accurately.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- It should also be able to **generate mortgage statements**.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3. **Matching Available Code Assets**: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- **"Mortgage Calculation Service"** (ID: `"baa059d9-6c33-48e7-9a29-a101c210d165"`) 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	- This service is specifically designed to **calculate mortgage details based on user inputs**, making it essential for the project.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- **"Electronic Statement Generator"** (ID: `"b73c177f-c73d-4d90-bcae-95e9a6f2c0d2"`) 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	- Since the microservice also needs to **generate mortgage statements**, this service is directly relevant.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**Final Decision**: Based on this reasoning, the two most relevant assets are: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&lt;json&gt;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{ids}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&lt;/json&gt;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uk" sz="750"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7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Промпт інженерія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6796250" y="1186650"/>
            <a:ext cx="20715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За допомогою використання Chain-of-Though підходу, вдалося </a:t>
            </a: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підвищити відсоток точного збігу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до рівня o3-mini, використовуючи модель gpt-4o-mini, що у 8 разів дешевша. Оцінка проводилась з використанням Python та Jupyter Notebook.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8591557" y="4606350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1010078"/>
            <a:ext cx="6298969" cy="312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Генерація з доповненням через пошук (RAG)</a:t>
            </a:r>
            <a:endParaRPr sz="3200"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404300" y="3540000"/>
            <a:ext cx="7768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На схемі </a:t>
            </a: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зображено реалізацію RAG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: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за мовою, ID компанії та описом проєкту виконується пошук у CosmosDB, а GPT-4o-mini відбирає релевантні фрагменти коду.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8579607" y="4606350"/>
            <a:ext cx="48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 title="Assets manager - RA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50" y="1089976"/>
            <a:ext cx="8002074" cy="22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DevOps - Continuous Delivery</a:t>
            </a:r>
            <a:endParaRPr sz="3200"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404300" y="3540000"/>
            <a:ext cx="7768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Автоматизований процес CI/CD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реалізовано в Azure DevOps за підходом Continuous Delivery. Після тестів зміни розгортаються у Dev, а потім — у продакшн після ручного затвердження.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8561333" y="4606350"/>
            <a:ext cx="50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1306788"/>
            <a:ext cx="8066683" cy="19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Тестування</a:t>
            </a:r>
            <a:endParaRPr sz="3200"/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8616156" y="4606350"/>
            <a:ext cx="44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50" y="1138112"/>
            <a:ext cx="6007991" cy="29918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0" l="0" r="20210" t="0"/>
          <a:stretch/>
        </p:blipFill>
        <p:spPr>
          <a:xfrm>
            <a:off x="3991425" y="206775"/>
            <a:ext cx="4872551" cy="1905000"/>
          </a:xfrm>
          <a:prstGeom prst="rect">
            <a:avLst/>
          </a:prstGeom>
          <a:noFill/>
          <a:ln cap="flat" cmpd="sng" w="9525">
            <a:solidFill>
              <a:srgbClr val="0D0D0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268925" y="14048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Тестування на захист від Prompt Injection</a:t>
            </a: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246775" y="1145450"/>
            <a:ext cx="38679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uk" sz="1200"/>
              <a:t>Окрім модульного та інтеграційного тестування, було також проведено окреме тестування на захист від Prompt Injection, а саме від трьох основний технік: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Прямого перезапису інструкцій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Порушення структури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З</a:t>
            </a:r>
            <a:r>
              <a:rPr lang="uk" sz="1200"/>
              <a:t>мішаної ін’єкції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" sz="1200"/>
              <a:t>Приклад з</a:t>
            </a:r>
            <a:r>
              <a:rPr lang="uk" sz="1200"/>
              <a:t>мішаної ін’єкції наведено на рисунку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8656051" y="4606350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825" y="1269280"/>
            <a:ext cx="4088525" cy="270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261950" y="-4730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Публікація результатів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8622629" y="4606350"/>
            <a:ext cx="4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587" y="659925"/>
            <a:ext cx="2702250" cy="382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, число&#10;&#10;Контент, сгенерированный ИИ, может содержать ошибки."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63" y="852362"/>
            <a:ext cx="2484390" cy="3438775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Изображение выглядит как текст, снимок экрана, Шрифт, число&#10;&#10;Контент, сгенерированный ИИ, может содержать ошибки." id="215" name="Google Shape;21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213" y="894750"/>
            <a:ext cx="3092052" cy="3354001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1162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Підсумки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8630975" y="4606350"/>
            <a:ext cx="4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0579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Проведено дослідження проблем ефективного використання фрагментів коду при початкових стартових проєктів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Здійснено аналіз існуючих рішень і виявлено їх ключові обмеження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Розроблено архітектуру програмної системи та концептуальну модель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Реалізовано серверну частину для автоматизованого формування проєктів на основі фрагментів коду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Інтегровано механізм RAG з використанням GPT-4o-mini для семантичного пошуку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Застосовано техніки промпт-інженерії для підвищення точності моделі без додаткового навчання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Побудовано хмарну інфраструктуру з використанням Azure та впроваджено CI/CD-процес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Проведено тестування стабільності, точності та стійкості до Prompt Injection</a:t>
            </a:r>
            <a:endParaRPr sz="1200">
              <a:solidFill>
                <a:srgbClr val="0D0D0D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200">
                <a:solidFill>
                  <a:srgbClr val="0D0D0D"/>
                </a:solidFill>
              </a:rPr>
              <a:t>Система має потенціал подальшого розвитку, зокрема у напрямі створення MCP-сервера для інтеграції з іншими AI-агентами генерації коду та розширення можливостей автоматизації розробки</a:t>
            </a:r>
            <a:br>
              <a:rPr lang="uk" sz="1200">
                <a:solidFill>
                  <a:srgbClr val="0D0D0D"/>
                </a:solidFill>
              </a:rPr>
            </a:b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1921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Мета роботи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328875"/>
            <a:ext cx="82467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rPr b="1" lang="uk" sz="1200"/>
              <a:t>Метою роботи </a:t>
            </a:r>
            <a:r>
              <a:rPr lang="uk" sz="1200"/>
              <a:t>є </a:t>
            </a:r>
            <a:r>
              <a:rPr lang="uk" sz="1200"/>
              <a:t>розробка </a:t>
            </a:r>
            <a:r>
              <a:rPr lang="uk" sz="1200"/>
              <a:t>функціоналу створення проєктів з використанням наявних фрагментів коду та штучного інтелекту у </a:t>
            </a:r>
            <a:r>
              <a:rPr lang="uk" sz="1200"/>
              <a:t>веб-застосунку для зберігання та управління фрагментами програмного коду, а також налаштування DevOps-процесів для ефективного розгортання додатку.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None/>
            </a:pPr>
            <a:r>
              <a:rPr b="1" lang="uk" sz="1200"/>
              <a:t>Актуальність роботи </a:t>
            </a:r>
            <a:r>
              <a:rPr lang="uk" sz="1200"/>
              <a:t>полягає в пришвидшенні розробки нових додатків у компаніях, зменшенні кількості дубльованого коду та підвищенні якості програмного забезпечення в умовах переходу від монолітної архітектури до мікросервісної.</a:t>
            </a:r>
            <a:endParaRPr sz="12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проблеми (аналіз існуючих рішень)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66050" y="748200"/>
            <a:ext cx="8100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/>
              <a:t>Наявні рішення мають свої переваги, проте здебільшого зосереджені на збереженні фрагментів коду, приділяючи мало уваги їх просунутому використанню, зокрема створенню стартових проєктів.</a:t>
            </a:r>
            <a:endParaRPr sz="120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" name="Google Shape;86;p15"/>
          <p:cNvGraphicFramePr/>
          <p:nvPr/>
        </p:nvGraphicFramePr>
        <p:xfrm>
          <a:off x="453225" y="14673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{2FBA62F7-5C3A-4094-BD2F-DFE9FD0A5809}</a:tableStyleId>
              </a:tblPr>
              <a:tblGrid>
                <a:gridCol w="1107975"/>
                <a:gridCol w="1737275"/>
                <a:gridCol w="1552225"/>
                <a:gridCol w="1448475"/>
                <a:gridCol w="1524725"/>
              </a:tblGrid>
              <a:tr h="52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Інструмент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Збереження та пошук фрагментів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Використання ШІ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Генерація проєктів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Підтримка командної роботи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Codiga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Частково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Cacher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Snappify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Частково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Частково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Частково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400" y="2417862"/>
            <a:ext cx="307775" cy="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50" y="3161765"/>
            <a:ext cx="862250" cy="22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063" y="3803125"/>
            <a:ext cx="426450" cy="4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64874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задачі та опис системи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315150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rgbClr val="0D0D0D"/>
                </a:solidFill>
              </a:rPr>
              <a:t>Необхідно </a:t>
            </a:r>
            <a:r>
              <a:rPr b="1" lang="uk" sz="1200">
                <a:solidFill>
                  <a:srgbClr val="0D0D0D"/>
                </a:solidFill>
              </a:rPr>
              <a:t>спроєктувати та реалізувати систему</a:t>
            </a:r>
            <a:r>
              <a:rPr lang="uk" sz="1200">
                <a:solidFill>
                  <a:srgbClr val="0D0D0D"/>
                </a:solidFill>
              </a:rPr>
              <a:t>, яка автоматизує </a:t>
            </a:r>
            <a:r>
              <a:rPr b="1" lang="uk" sz="1200">
                <a:solidFill>
                  <a:srgbClr val="0D0D0D"/>
                </a:solidFill>
              </a:rPr>
              <a:t>створення початкових програмних проєктів</a:t>
            </a:r>
            <a:r>
              <a:rPr lang="uk" sz="1200">
                <a:solidFill>
                  <a:srgbClr val="0D0D0D"/>
                </a:solidFill>
              </a:rPr>
              <a:t> на основі існуючих фрагментів коду з використанням штучного інтелекту.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>
                <a:solidFill>
                  <a:srgbClr val="0D0D0D"/>
                </a:solidFill>
              </a:rPr>
              <a:t>Основна проблема</a:t>
            </a:r>
            <a:r>
              <a:rPr b="1" lang="uk" sz="1200">
                <a:solidFill>
                  <a:srgbClr val="0D0D0D"/>
                </a:solidFill>
              </a:rPr>
              <a:t>, яку вирішує система</a:t>
            </a:r>
            <a:r>
              <a:rPr lang="uk" sz="1200">
                <a:solidFill>
                  <a:srgbClr val="0D0D0D"/>
                </a:solidFill>
              </a:rPr>
              <a:t> — </a:t>
            </a:r>
            <a:r>
              <a:rPr lang="uk" sz="1200">
                <a:solidFill>
                  <a:srgbClr val="0D0D0D"/>
                </a:solidFill>
              </a:rPr>
              <a:t>дублювання логіки</a:t>
            </a:r>
            <a:r>
              <a:rPr lang="uk" sz="1200">
                <a:solidFill>
                  <a:srgbClr val="0D0D0D"/>
                </a:solidFill>
              </a:rPr>
              <a:t> та неефективне повторне використання напрацьованих рішень, що уповільнює розробку й знижує її якість.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>
                <a:solidFill>
                  <a:srgbClr val="0D0D0D"/>
                </a:solidFill>
              </a:rPr>
              <a:t>Система має забезпечити</a:t>
            </a:r>
            <a:r>
              <a:rPr lang="uk" sz="1200">
                <a:solidFill>
                  <a:srgbClr val="0D0D0D"/>
                </a:solidFill>
              </a:rPr>
              <a:t> автоматизоване створення стартових програмних проєктів шляхом підбору, комбінування та компіляції наявних фрагментів коду з урахуванням вимог користувача. 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>
                <a:solidFill>
                  <a:srgbClr val="0D0D0D"/>
                </a:solidFill>
              </a:rPr>
              <a:t>Очікуваний результат</a:t>
            </a:r>
            <a:r>
              <a:rPr lang="uk" sz="1200">
                <a:solidFill>
                  <a:srgbClr val="0D0D0D"/>
                </a:solidFill>
              </a:rPr>
              <a:t> — серверна частина, що приймає текстовий опис проєкту, підбирає релевантні фрагменти коду, формує готовий проєкт, компілює його та </a:t>
            </a:r>
            <a:r>
              <a:rPr lang="uk" sz="1200">
                <a:solidFill>
                  <a:srgbClr val="0D0D0D"/>
                </a:solidFill>
              </a:rPr>
              <a:t>перевіряє якість за принципами DRY та SOLID.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Архітектура </a:t>
            </a: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серверної частини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268925" y="1542575"/>
            <a:ext cx="22230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Серверна частина побудована з кількох компонентів, що забезпечує можливість ефективного масштабування кожного з них окремо.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325" y="1083750"/>
            <a:ext cx="5609075" cy="3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3174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Опис програмного забезпечення, що було використано у розробці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48750"/>
            <a:ext cx="59520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Основні технології та бібліотеки: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UML-нотація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моделювання структури системи та взаємодії компонентів.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Visual Studio Code 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— основне середовище розробки з підтримкою Docker та розширень;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Devcontainers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уніфікованого середовища розробки на Docker;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Python, Jupyter Notebook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тестування промптів та прототипування;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.NET та C# 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— для реалізації серверної логіки, обробки запитів, генерації проєктів та взаємодії з API;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NuGet.Protocol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роботи з NuGet-пакетами та додавання залежностей у проєкти;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nUnit, Moq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написання модульних тестів і створення моків;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Azure Functions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компіляції проєктів у serverless-середовищі;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Azure App Service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хостингу та масштабування бекенду з CI/CD;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Cosmos DB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зберігання фрагментів коду, метаданих і тегів;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OpenAI API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аналізу фрагментів коду та генерації проєктів;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Azure DevOps 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— для автоматизації тестування та розгортання;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346" y="4255850"/>
            <a:ext cx="581751" cy="5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750" y="3844950"/>
            <a:ext cx="1219725" cy="1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950" y="3811925"/>
            <a:ext cx="1012157" cy="102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0813" y="3844953"/>
            <a:ext cx="1111389" cy="121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3177" y="3052288"/>
            <a:ext cx="717159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5666" y="585875"/>
            <a:ext cx="679870" cy="76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2200" y="1240300"/>
            <a:ext cx="1048351" cy="10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81925" y="1655175"/>
            <a:ext cx="862250" cy="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2050" y="2379801"/>
            <a:ext cx="1111374" cy="11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81600" y="3558000"/>
            <a:ext cx="1356640" cy="9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72800" y="3811934"/>
            <a:ext cx="1805576" cy="94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83437" y="2571750"/>
            <a:ext cx="1111375" cy="11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Вибір моделі ШІ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796250" y="1186650"/>
            <a:ext cx="20715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На графіку представлено </a:t>
            </a: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порівняння різних моделей Ш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І за точністю відповідей.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1019175"/>
            <a:ext cx="6360474" cy="3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Промпт інженерія: Zero-Shot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03550" y="1189200"/>
            <a:ext cx="77190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user = """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Project Description: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I am developing a mortgage calculation microservice. It should accurately calculate mortgage details and generate statements.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Available Code Assets: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   	"id": "c5212788-0454-4269-a1da-23440509389c",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   	"name": "ATM Integration Service",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   	"description": "Connects ATM networks with the core banking system."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Return a list of relevant code assets as a JSON array based on the project description.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ct val="91666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Промпт інженерія: Few-Shot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386775" y="1084950"/>
            <a:ext cx="7293300" cy="3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user = """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Project Description: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I am developing a mortgage calculation microservice. It should accurately calculate mortgage details and generate statements.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Available Code Assets: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{assets}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Return a list of relevant code assets as a JSON array based on the project description.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assistant = """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	"ids": [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   	"baa059d9-6c33-48e7-9a29-a101c210d165",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   	"b73c177f-c73d-4d90-bcae-95e9a6f2c0d2"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	]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user = """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Project Description: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I'm enhancing our ATM network by integrating a microservice that synchronizes ATM transactions in real time.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Available Code Assets: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{assets}</a:t>
            </a:r>
            <a:endParaRPr b="1" sz="997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Return a list of relevant code assets as a JSON array based on the project description.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uk" sz="805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805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